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56" r:id="rId5"/>
    <p:sldId id="278" r:id="rId6"/>
    <p:sldId id="284" r:id="rId7"/>
    <p:sldId id="356" r:id="rId8"/>
    <p:sldId id="362" r:id="rId9"/>
    <p:sldId id="372" r:id="rId10"/>
    <p:sldId id="363" r:id="rId11"/>
    <p:sldId id="365" r:id="rId12"/>
    <p:sldId id="366" r:id="rId13"/>
    <p:sldId id="359" r:id="rId14"/>
    <p:sldId id="374" r:id="rId15"/>
    <p:sldId id="375" r:id="rId16"/>
    <p:sldId id="373" r:id="rId17"/>
    <p:sldId id="364" r:id="rId18"/>
    <p:sldId id="367" r:id="rId19"/>
    <p:sldId id="368" r:id="rId20"/>
    <p:sldId id="369" r:id="rId21"/>
    <p:sldId id="370" r:id="rId22"/>
    <p:sldId id="371" r:id="rId23"/>
    <p:sldId id="343" r:id="rId24"/>
    <p:sldId id="376" r:id="rId25"/>
    <p:sldId id="355" r:id="rId26"/>
    <p:sldId id="30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68160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11/6/2024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1" dirty="0"/>
              <a:t>Architecture Design</a:t>
            </a:r>
          </a:p>
          <a:p>
            <a:pPr marL="228600" indent="-228600">
              <a:buAutoNum type="arabicPeriod"/>
            </a:pPr>
            <a:endParaRPr lang="en-US" b="1" dirty="0"/>
          </a:p>
          <a:p>
            <a:r>
              <a:rPr lang="en-US" b="1" dirty="0"/>
              <a:t>VGG-16: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VGG-16</a:t>
            </a:r>
            <a:r>
              <a:rPr lang="en-US" dirty="0"/>
              <a:t> is a deep network with </a:t>
            </a:r>
            <a:r>
              <a:rPr lang="en-US" b="1" dirty="0"/>
              <a:t>16 weight layers</a:t>
            </a:r>
            <a:r>
              <a:rPr lang="en-US" dirty="0"/>
              <a:t> (13 convolutional layers + 3 fully connected layers).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architecture consists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Stacks of </a:t>
            </a:r>
            <a:r>
              <a:rPr lang="en-US" b="1" dirty="0"/>
              <a:t>convolutional layers</a:t>
            </a:r>
            <a:r>
              <a:rPr lang="en-US" dirty="0"/>
              <a:t> with small filters (3x3).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Max-pooling</a:t>
            </a:r>
            <a:r>
              <a:rPr lang="en-US" dirty="0"/>
              <a:t> layers after each convolutional block.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Ends with </a:t>
            </a:r>
            <a:r>
              <a:rPr lang="en-US" b="1" dirty="0"/>
              <a:t>3 fully connected layers</a:t>
            </a:r>
            <a:r>
              <a:rPr lang="en-US" dirty="0"/>
              <a:t> followed by a </a:t>
            </a:r>
            <a:r>
              <a:rPr lang="en-US" dirty="0" err="1"/>
              <a:t>softmax</a:t>
            </a:r>
            <a:r>
              <a:rPr lang="en-US" dirty="0"/>
              <a:t> output layer.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Characteristics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Simple and uniform architecture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Larger number of </a:t>
            </a:r>
            <a:r>
              <a:rPr lang="en-US" b="1" dirty="0"/>
              <a:t>parameters</a:t>
            </a:r>
            <a:r>
              <a:rPr lang="en-US" dirty="0"/>
              <a:t> due to fully connected layers.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Computationally </a:t>
            </a:r>
            <a:r>
              <a:rPr lang="en-US" b="1" dirty="0"/>
              <a:t>intensive</a:t>
            </a:r>
            <a:r>
              <a:rPr lang="en-US" dirty="0"/>
              <a:t> and prone to </a:t>
            </a:r>
            <a:r>
              <a:rPr lang="en-US" b="1" dirty="0"/>
              <a:t>vanishing gradients</a:t>
            </a:r>
            <a:r>
              <a:rPr lang="en-US" dirty="0"/>
              <a:t> as depth increases.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ResNet-50: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ResNet-50</a:t>
            </a:r>
            <a:r>
              <a:rPr lang="en-US" dirty="0"/>
              <a:t> is a much deeper network with </a:t>
            </a:r>
            <a:r>
              <a:rPr lang="en-US" b="1" dirty="0"/>
              <a:t>50 weight layers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core innovation of </a:t>
            </a:r>
            <a:r>
              <a:rPr lang="en-US" dirty="0" err="1"/>
              <a:t>ResNet</a:t>
            </a:r>
            <a:r>
              <a:rPr lang="en-US" dirty="0"/>
              <a:t> is the introduction of </a:t>
            </a:r>
            <a:r>
              <a:rPr lang="en-US" b="1" dirty="0"/>
              <a:t>Residual Blocks</a:t>
            </a:r>
            <a:r>
              <a:rPr lang="en-US" dirty="0"/>
              <a:t>, which include </a:t>
            </a:r>
            <a:r>
              <a:rPr lang="en-US" b="1" dirty="0"/>
              <a:t>skip connections</a:t>
            </a:r>
            <a:r>
              <a:rPr lang="en-US" dirty="0"/>
              <a:t> or </a:t>
            </a:r>
            <a:r>
              <a:rPr lang="en-US" b="1" dirty="0"/>
              <a:t>identity mappings</a:t>
            </a:r>
            <a:r>
              <a:rPr lang="en-US" dirty="0"/>
              <a:t> that: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 gradients to flow more easily during backpropagation.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 in mitigating the </a:t>
            </a:r>
            <a:r>
              <a:rPr lang="en-US" b="1" dirty="0"/>
              <a:t>vanishing gradient problem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Characteristics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Deeper architecture with </a:t>
            </a:r>
            <a:r>
              <a:rPr lang="en-US" b="1" dirty="0"/>
              <a:t>bottleneck blocks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efficient gradient flow due to residual connections.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Fewer parameters than VGG-16 for the same depth due to the bottleneck design.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2. Number of Parameters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VGG-16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~138 million parameters.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Larger memory footprint and slower to train.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ResNet-50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~25.6 million parameters.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efficient in terms of memory and computational cost.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3. Training and Performance</a:t>
            </a:r>
          </a:p>
          <a:p>
            <a:endParaRPr lang="en-US" b="1" dirty="0"/>
          </a:p>
          <a:p>
            <a:r>
              <a:rPr lang="en-US" b="1" dirty="0"/>
              <a:t>VGG-16: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Simpler to understand and implement.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Effective for smaller datasets and fine-tuning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Deeper layers suffer from </a:t>
            </a:r>
            <a:r>
              <a:rPr lang="en-US" b="1" dirty="0"/>
              <a:t>vanishing gradients</a:t>
            </a:r>
            <a:r>
              <a:rPr lang="en-US" dirty="0"/>
              <a:t>, making training difficult as the network deepens.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Slower and more computationally expensive due to large fully connected layers.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ResNet-50: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train </a:t>
            </a:r>
            <a:r>
              <a:rPr lang="en-US" b="1" dirty="0"/>
              <a:t>deeper networks</a:t>
            </a:r>
            <a:r>
              <a:rPr lang="en-US" dirty="0"/>
              <a:t> without vanishing gradient issues due to residual connections.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Achieves </a:t>
            </a:r>
            <a:r>
              <a:rPr lang="en-US" b="1" dirty="0"/>
              <a:t>better accuracy</a:t>
            </a:r>
            <a:r>
              <a:rPr lang="en-US" dirty="0"/>
              <a:t> on deeper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Faster training due to efficient parameterization.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Slightly more complex to implement and understand compared to VGG.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more GPU memory during training due to additional operations in residual connections.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4. Accuracy and Generalization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ResNet-50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Generally achieves </a:t>
            </a:r>
            <a:r>
              <a:rPr lang="en-US" b="1" dirty="0"/>
              <a:t>higher accuracy</a:t>
            </a:r>
            <a:r>
              <a:rPr lang="en-US" dirty="0"/>
              <a:t> on large-scale datasets like ImageNet.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generalization to new data due to the ability to train deeper 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VGG-16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Performs well but tends to </a:t>
            </a:r>
            <a:r>
              <a:rPr lang="en-US" b="1" dirty="0"/>
              <a:t>overfit</a:t>
            </a:r>
            <a:r>
              <a:rPr lang="en-US" dirty="0"/>
              <a:t> on small datasets unless proper regularization is applied.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Lower accuracy compared to ResNet-50 on large and complex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5. Use Cases</a:t>
            </a:r>
          </a:p>
          <a:p>
            <a:r>
              <a:rPr lang="en-US" b="1" dirty="0"/>
              <a:t>VGG-16: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extraction</a:t>
            </a:r>
            <a:r>
              <a:rPr lang="en-US" dirty="0"/>
              <a:t> for transfer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Simpler applications where model interpretability is essential.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ResNet-50: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Image classification</a:t>
            </a:r>
            <a:r>
              <a:rPr lang="en-US" dirty="0"/>
              <a:t> on large-scale datasets (e.g., ImageNet).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 detection</a:t>
            </a:r>
            <a:r>
              <a:rPr lang="en-US" dirty="0"/>
              <a:t> and </a:t>
            </a:r>
            <a:r>
              <a:rPr lang="en-US" b="1" dirty="0"/>
              <a:t>segmentation</a:t>
            </a:r>
            <a:r>
              <a:rPr lang="en-US" dirty="0"/>
              <a:t> tasks as part of advanced pipelines.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Preferred in real-world applications where deeper networks are beneficial.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0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the Vanishing Gradient Problem?</a:t>
            </a:r>
          </a:p>
          <a:p>
            <a:r>
              <a:rPr lang="en-US" dirty="0"/>
              <a:t>The </a:t>
            </a:r>
            <a:r>
              <a:rPr lang="en-US" b="1" dirty="0"/>
              <a:t>vanishing gradient problem</a:t>
            </a:r>
            <a:r>
              <a:rPr lang="en-US" dirty="0"/>
              <a:t> is a common issue in deep neural networks, particularly when training models with many layers. It occurs when the gradients of the loss function become </a:t>
            </a:r>
            <a:r>
              <a:rPr lang="en-US" b="1" dirty="0"/>
              <a:t>very small</a:t>
            </a:r>
            <a:r>
              <a:rPr lang="en-US" dirty="0"/>
              <a:t> as they are backpropagated through the network. This leads to </a:t>
            </a:r>
            <a:r>
              <a:rPr lang="en-US" b="1" dirty="0"/>
              <a:t>very slow or stalled learning</a:t>
            </a:r>
            <a:r>
              <a:rPr lang="en-US" dirty="0"/>
              <a:t> in the earlier layers of the network.</a:t>
            </a:r>
          </a:p>
          <a:p>
            <a:endParaRPr lang="en-US" dirty="0"/>
          </a:p>
          <a:p>
            <a:r>
              <a:rPr lang="en-US" b="1" dirty="0"/>
              <a:t>What is a Gradient in Machine Learning?</a:t>
            </a:r>
          </a:p>
          <a:p>
            <a:r>
              <a:rPr lang="en-US" dirty="0"/>
              <a:t>In the context of </a:t>
            </a:r>
            <a:r>
              <a:rPr lang="en-US" b="1" dirty="0"/>
              <a:t>machine learning</a:t>
            </a:r>
            <a:r>
              <a:rPr lang="en-US" dirty="0"/>
              <a:t> and </a:t>
            </a:r>
            <a:r>
              <a:rPr lang="en-US" b="1" dirty="0"/>
              <a:t>deep learning</a:t>
            </a:r>
            <a:r>
              <a:rPr lang="en-US" dirty="0"/>
              <a:t>, a </a:t>
            </a:r>
            <a:r>
              <a:rPr lang="en-US" b="1" dirty="0"/>
              <a:t>gradient</a:t>
            </a:r>
            <a:r>
              <a:rPr lang="en-US" dirty="0"/>
              <a:t> refers to the </a:t>
            </a:r>
            <a:r>
              <a:rPr lang="en-US" b="1" dirty="0"/>
              <a:t>partial derivative</a:t>
            </a:r>
            <a:r>
              <a:rPr lang="en-US" dirty="0"/>
              <a:t> of a function with respect to its input variables. It measures the </a:t>
            </a:r>
            <a:r>
              <a:rPr lang="en-US" b="1" dirty="0"/>
              <a:t>rate of change</a:t>
            </a:r>
            <a:r>
              <a:rPr lang="en-US" dirty="0"/>
              <a:t> of a function (such as a loss function) with respect to the model's parameters (weights and biases).</a:t>
            </a:r>
          </a:p>
          <a:p>
            <a:endParaRPr lang="en-US" dirty="0"/>
          </a:p>
          <a:p>
            <a:r>
              <a:rPr lang="en-US" b="1" dirty="0"/>
              <a:t>What Are Residual Connections?</a:t>
            </a:r>
          </a:p>
          <a:p>
            <a:r>
              <a:rPr lang="en-US" dirty="0"/>
              <a:t>A </a:t>
            </a:r>
            <a:r>
              <a:rPr lang="en-US" b="1" dirty="0"/>
              <a:t>residual connection</a:t>
            </a:r>
            <a:r>
              <a:rPr lang="en-US" dirty="0"/>
              <a:t> is a shortcut that </a:t>
            </a:r>
            <a:r>
              <a:rPr lang="en-US" b="1" dirty="0"/>
              <a:t>skips one or more layers</a:t>
            </a:r>
            <a:r>
              <a:rPr lang="en-US" dirty="0"/>
              <a:t> in a neural network. It allows the input of a layer to be </a:t>
            </a:r>
            <a:r>
              <a:rPr lang="en-US" b="1" dirty="0"/>
              <a:t>added</a:t>
            </a:r>
            <a:r>
              <a:rPr lang="en-US" dirty="0"/>
              <a:t> directly to the output of a deeper layer, bypassing intermediate computations.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7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17B7777-94EE-4E77-9DBB-E6D6A0B3672B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F2AB-2D30-4B7B-ACA8-DCCBAD2009C4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2DB36-9450-4100-8A8B-7AD52F023190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D470-2563-45F3-9B75-FF3B6E968CF9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6D4-9C5B-4F58-A80D-73759FB67902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594F-0606-41D8-9FB8-A996221E6605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2981C-31C2-4993-8C6B-0268CEFE5E36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8032-39DE-4485-83E3-C00CDEB03A7A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C388-101C-4531-A147-B7FC9FA8F121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12A06-E1B2-4863-BA98-54190D552C15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DF74-CF38-4367-AC80-B3FDA0558131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491C36B-7ECF-4C97-9512-3F91855BE844}" type="datetime1">
              <a:rPr lang="en-US" smtClean="0"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352340923003074?via%3Dihub" TargetMode="External"/><Relationship Id="rId2" Type="http://schemas.openxmlformats.org/officeDocument/2006/relationships/hyperlink" Target="https://pmc.ncbi.nlm.nih.gov/articles/PMC10293944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enodo.org/records/7510741#.Y7voc3ZBwuV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7510741#.Y7voc3ZBwuV" TargetMode="External"/><Relationship Id="rId2" Type="http://schemas.openxmlformats.org/officeDocument/2006/relationships/hyperlink" Target="https://github.com/AthanasiosNathanail/Fossil-Image-Classification-with-Pytorch/tree/mai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hanasiosNathanail/Image-Classification-with-Pytorch-on-a-Custom-Dataset" TargetMode="External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enodo.org/records/7510741#.Y7voc3ZBwuV" TargetMode="External"/><Relationship Id="rId4" Type="http://schemas.openxmlformats.org/officeDocument/2006/relationships/hyperlink" Target="https://github.com/AthanasiosNathanail/Fossil-Image-Classification-with-Pytorch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Pages/ResponsePage.aspx?id=4AlymbMJI0aaTXavpEpnXEj2nWIBKVdEhTERwugcImJUM0FVNUVQRUFQWks3TDZWUDNWWjI4UEU0Sy4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lotly.com/pytho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-pillow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ytorch.org/vision/stable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CRFM ML Workshop #5  Image Classification with Deep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2"/>
            <a:ext cx="7501650" cy="77403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Athos Nathanail</a:t>
            </a:r>
          </a:p>
          <a:p>
            <a:r>
              <a:rPr lang="en-US" dirty="0">
                <a:solidFill>
                  <a:srgbClr val="FFFFFF"/>
                </a:solidFill>
              </a:rPr>
              <a:t>11/6/2024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2DD6CDF-67C2-A708-4F29-75305B4C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412" y="5458203"/>
            <a:ext cx="1457188" cy="145718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C5500-0A0D-96D9-90DA-9D9B7645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E27ADA-7B12-9D38-12D1-5058A76D6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332" y="5666330"/>
            <a:ext cx="1351393" cy="11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B77AD-3AA8-05D0-DD07-88B5DB830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B5FF-54B0-F904-35F3-A4E5C7AB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and </a:t>
            </a:r>
            <a:r>
              <a:rPr lang="en-US" dirty="0" err="1"/>
              <a:t>vgg</a:t>
            </a:r>
            <a:r>
              <a:rPr lang="en-US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DE053-F2DC-507E-CE08-921A2D92E2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b="1" dirty="0" err="1"/>
              <a:t>ResNet</a:t>
            </a:r>
            <a:r>
              <a:rPr lang="en-US" dirty="0"/>
              <a:t> and </a:t>
            </a:r>
            <a:r>
              <a:rPr lang="en-US" b="1" dirty="0"/>
              <a:t>VGG</a:t>
            </a:r>
            <a:r>
              <a:rPr lang="en-US" dirty="0"/>
              <a:t> are popular </a:t>
            </a:r>
            <a:r>
              <a:rPr lang="en-US" b="1" dirty="0"/>
              <a:t>Convolutional Neural Networks (CNNs)</a:t>
            </a:r>
            <a:r>
              <a:rPr lang="en-US" dirty="0"/>
              <a:t> for image classification, but they differ significantly in terms of architecture, performance, and use cases.</a:t>
            </a:r>
          </a:p>
          <a:p>
            <a:pPr marL="0" indent="0">
              <a:buNone/>
            </a:pPr>
            <a:r>
              <a:rPr lang="en-US" b="1" dirty="0"/>
              <a:t>Specific examples: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ResNet-50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VGG-16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87641E-9E17-98FF-6D17-A0644BDA5A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Differences: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Design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Number of Parameters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Training and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Accuracy and Generalization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38C4D-C875-65D5-1D87-4593F854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2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2A84-87AC-292D-D1D9-56ACA1877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6090-7A3C-BF5C-C030-725ED05C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and </a:t>
            </a:r>
            <a:r>
              <a:rPr lang="en-US" dirty="0" err="1"/>
              <a:t>vgg</a:t>
            </a:r>
            <a:r>
              <a:rPr lang="en-US" dirty="0"/>
              <a:t>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80453-9EEE-34CB-5145-F2DE61C16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515606"/>
            <a:ext cx="4754880" cy="822960"/>
          </a:xfrm>
        </p:spPr>
        <p:txBody>
          <a:bodyPr/>
          <a:lstStyle/>
          <a:p>
            <a:pPr algn="ctr"/>
            <a:r>
              <a:rPr lang="en-US" dirty="0" err="1"/>
              <a:t>ResNet</a:t>
            </a:r>
            <a:r>
              <a:rPr lang="en-US" dirty="0"/>
              <a:t> 50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589B27-89B9-3994-9579-9D1AF0637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0888" y="1515606"/>
            <a:ext cx="4754880" cy="822960"/>
          </a:xfrm>
        </p:spPr>
        <p:txBody>
          <a:bodyPr/>
          <a:lstStyle/>
          <a:p>
            <a:pPr algn="ctr"/>
            <a:r>
              <a:rPr lang="en-US" dirty="0"/>
              <a:t>VGG 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6D2C2-E570-D277-3A24-93D40E97A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5122" name="Picture 2" descr="The structure of ResNet 50 model [19], distributed under a CC BY-SA 4.0...  | Download Scientific Diagram">
            <a:extLst>
              <a:ext uri="{FF2B5EF4-FFF2-40B4-BE49-F238E27FC236}">
                <a16:creationId xmlns:a16="http://schemas.microsoft.com/office/drawing/2014/main" id="{49A1814D-B315-89D0-705C-8A86DBB778F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77881" y="3408985"/>
            <a:ext cx="4047374" cy="20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rchitecture of the modified VGG16 model. | Download Scientific Diagram">
            <a:extLst>
              <a:ext uri="{FF2B5EF4-FFF2-40B4-BE49-F238E27FC236}">
                <a16:creationId xmlns:a16="http://schemas.microsoft.com/office/drawing/2014/main" id="{BDC23BEE-2FEC-2773-442A-EC9565584BD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20" y="3214381"/>
            <a:ext cx="5345615" cy="246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C88A74-C6F2-6114-6833-327E3C8350B8}"/>
              </a:ext>
            </a:extLst>
          </p:cNvPr>
          <p:cNvSpPr txBox="1"/>
          <p:nvPr/>
        </p:nvSpPr>
        <p:spPr>
          <a:xfrm>
            <a:off x="6096000" y="6088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https://images.app.goo.gl/DevKRLePNUSQm9km8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871ED-50D0-FDF4-7FDA-5AB28CAD0423}"/>
              </a:ext>
            </a:extLst>
          </p:cNvPr>
          <p:cNvSpPr txBox="1"/>
          <p:nvPr/>
        </p:nvSpPr>
        <p:spPr>
          <a:xfrm>
            <a:off x="1024128" y="6423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https://images.app.goo.gl/MoE4dtpFj5NSaweu7</a:t>
            </a:r>
          </a:p>
        </p:txBody>
      </p:sp>
    </p:spTree>
    <p:extLst>
      <p:ext uri="{BB962C8B-B14F-4D97-AF65-F5344CB8AC3E}">
        <p14:creationId xmlns:p14="http://schemas.microsoft.com/office/powerpoint/2010/main" val="28060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CDF-BF0B-08F0-8538-E17456A93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2F1E-0162-2E31-B357-8225DD4B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and </a:t>
            </a:r>
            <a:r>
              <a:rPr lang="en-US" dirty="0" err="1"/>
              <a:t>vgg</a:t>
            </a:r>
            <a:r>
              <a:rPr lang="en-US" dirty="0"/>
              <a:t> models (Summary)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A108-891E-4AB5-9457-13B958E19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VGG-16: Simpler but heavier. Good for transfer learning and smaller datasets.</a:t>
            </a:r>
          </a:p>
          <a:p>
            <a:pPr marL="0" indent="0">
              <a:buNone/>
            </a:pPr>
            <a:r>
              <a:rPr lang="en-US" dirty="0"/>
              <a:t>ResNet-50: Deeper, more efficient, and more accurate. Ideal for modern, large-scale tasks.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85D1A-C3E2-15DB-A43F-E2EBDF20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9B156-F510-FB6B-DA67-7F04FD0C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747" y="3344165"/>
            <a:ext cx="9154505" cy="31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86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6E58-E35B-6F8B-C4FE-FCA5B91A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– synthetic fossil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BA8B4-5FEE-9949-D85D-30787536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Geo Fossils-I is a synthetic dataset of fossil images that was created to solve the limited availability of Image Classification and Object Detection on 2D images from geological outcrops. </a:t>
            </a:r>
          </a:p>
          <a:p>
            <a:r>
              <a:rPr lang="en-US" b="1" dirty="0"/>
              <a:t>Links to paper</a:t>
            </a:r>
            <a:r>
              <a:rPr lang="en-US" dirty="0"/>
              <a:t>: </a:t>
            </a:r>
          </a:p>
          <a:p>
            <a:r>
              <a:rPr lang="en-US" dirty="0">
                <a:hlinkClick r:id="rId2"/>
              </a:rPr>
              <a:t>https://pmc.ncbi.nlm.nih.gov/articles/PMC10293944/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https://www.sciencedirect.com/science/article/pii/S2352340923003074?via%3Dihub</a:t>
            </a:r>
            <a:endParaRPr lang="en-US" dirty="0"/>
          </a:p>
          <a:p>
            <a:r>
              <a:rPr lang="en-US" dirty="0"/>
              <a:t>The dataset consists of six different fossil types found in geological outcrops, with 200 images per class, for a total of 1200 fossil images.</a:t>
            </a:r>
          </a:p>
          <a:p>
            <a:r>
              <a:rPr lang="en-US" b="1" dirty="0"/>
              <a:t>Link to dataset</a:t>
            </a:r>
            <a:r>
              <a:rPr lang="en-US" dirty="0"/>
              <a:t>: </a:t>
            </a:r>
            <a:r>
              <a:rPr lang="en-US" sz="2400" dirty="0">
                <a:hlinkClick r:id="rId4"/>
              </a:rPr>
              <a:t>https://zenodo.org/records/7510741#.Y7voc3ZBwuV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837F4-E499-491E-693B-E2E6E887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6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B0F00-5546-20E1-DDCA-1B5A33C86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BE49-3EC9-D486-FB16-E99F2F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Script: Fossil Classification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31B08-052F-5A95-FC2F-C86D33C7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Dataset Setup and Conditioning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b="1" dirty="0"/>
              <a:t>Data Loading</a:t>
            </a:r>
            <a:r>
              <a:rPr lang="en-US" sz="2400" dirty="0"/>
              <a:t>: Loads fossil image data from a specified directory.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b="1" dirty="0"/>
              <a:t>Visualization</a:t>
            </a:r>
            <a:r>
              <a:rPr lang="en-US" sz="2400" dirty="0"/>
              <a:t>: Displays sample images and generates a bar chart showing the distribution of images across different fossil categories.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b="1" dirty="0"/>
              <a:t>Dataset Splitting</a:t>
            </a:r>
            <a:r>
              <a:rPr lang="en-US" sz="2400" dirty="0"/>
              <a:t>: Splits data into training, validation, and test sets using </a:t>
            </a:r>
            <a:r>
              <a:rPr lang="en-US" sz="2400" dirty="0" err="1"/>
              <a:t>train_test_split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0135A-9BD2-3216-56FF-290C65A2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5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77F1B-BC0F-A599-92F0-1271DB7D1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FEC1-BAA6-432A-5534-ADADDD7F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Script: Fossil Classification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4192-DEA4-6E0A-F4AE-7BFA3346D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b="1" dirty="0"/>
              <a:t>Data Preparation</a:t>
            </a:r>
          </a:p>
          <a:p>
            <a:pPr marL="514350" indent="-514350">
              <a:buFont typeface="+mj-lt"/>
              <a:buAutoNum type="arabicPeriod" startAt="2"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Data Augmentation</a:t>
            </a:r>
            <a:r>
              <a:rPr lang="en-US" sz="2400" dirty="0"/>
              <a:t>: Applies transformations such as random cropping, rotation, and color jittering to augment the training data.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err="1"/>
              <a:t>DataLoader</a:t>
            </a:r>
            <a:r>
              <a:rPr lang="en-US" sz="2400" b="1" dirty="0"/>
              <a:t> Setup</a:t>
            </a:r>
            <a:r>
              <a:rPr lang="en-US" sz="2400" dirty="0"/>
              <a:t>: Creates </a:t>
            </a:r>
            <a:r>
              <a:rPr lang="en-US" sz="2400" dirty="0" err="1"/>
              <a:t>PyTorch</a:t>
            </a:r>
            <a:r>
              <a:rPr lang="en-US" sz="2400" dirty="0"/>
              <a:t> </a:t>
            </a:r>
            <a:r>
              <a:rPr lang="en-US" sz="2400" dirty="0" err="1"/>
              <a:t>DataLoader</a:t>
            </a:r>
            <a:r>
              <a:rPr lang="en-US" sz="2400" dirty="0"/>
              <a:t> objects for each data split.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CB855-B60D-18A2-2145-34A4F1B2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96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0EEB3-5A25-6902-61C6-74A9AB86F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94B8-D269-2184-B04E-3D2DDFCC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Script: Fossil Classification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92D98-F0B6-1466-A5DA-7749594CA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b="1" dirty="0"/>
              <a:t>Model Building</a:t>
            </a:r>
          </a:p>
          <a:p>
            <a:pPr marL="514350" indent="-514350">
              <a:buFont typeface="+mj-lt"/>
              <a:buAutoNum type="arabicPeriod" startAt="3"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Pre-trained ResNet50</a:t>
            </a:r>
            <a:r>
              <a:rPr lang="en-US" sz="2400" dirty="0"/>
              <a:t>: Utilizes a ResNet50 model pre-trained on ImageNet, modifying its final fully connected layer to fit the fossil classification task.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Freezing Layers</a:t>
            </a:r>
            <a:r>
              <a:rPr lang="en-US" sz="2400" dirty="0"/>
              <a:t>: Freezes all layers except the newly added classifier to retain the pre-trained feature extraction.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12682-A7ED-3AC1-ECFC-0645C62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77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F567-916C-60F1-ECB2-45052F883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00C5-8988-B676-40F1-C2313787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Script: Fossil Classification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508FE-DE59-6F3D-D85D-4864EA28F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b="1" dirty="0"/>
              <a:t>Training</a:t>
            </a:r>
            <a:r>
              <a:rPr lang="en-US" sz="2400" dirty="0"/>
              <a:t> </a:t>
            </a:r>
          </a:p>
          <a:p>
            <a:pPr marL="514350" indent="-514350">
              <a:buFont typeface="+mj-lt"/>
              <a:buAutoNum type="arabicPeriod" startAt="4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Loss and Optimizer</a:t>
            </a:r>
            <a:r>
              <a:rPr lang="en-US" sz="2400" dirty="0"/>
              <a:t>: Uses Negative Log Likelihood Loss (</a:t>
            </a:r>
            <a:r>
              <a:rPr lang="en-US" sz="2400" dirty="0" err="1"/>
              <a:t>NLLLoss</a:t>
            </a:r>
            <a:r>
              <a:rPr lang="en-US" sz="2400" dirty="0"/>
              <a:t>) and Adam optimizer.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Training Loop</a:t>
            </a:r>
            <a:r>
              <a:rPr lang="en-US" sz="2400" dirty="0"/>
              <a:t>: Trains the model while saving the best-performing weights.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Metrics Visualization</a:t>
            </a:r>
            <a:r>
              <a:rPr lang="en-US" sz="2400" dirty="0"/>
              <a:t>: Plots training and validation losses and accuracies over epochs.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4E475-B9BD-3503-63E8-9ED8A038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1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7020D-1A6D-247D-F5C7-502B0428E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4CFF-F4B7-24E1-5B5A-B946EF21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Script: Fossil Classification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AEAC5-5B3F-3CD3-CE43-73544D1C2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b="1" dirty="0"/>
              <a:t>Evaluation</a:t>
            </a:r>
          </a:p>
          <a:p>
            <a:pPr marL="514350" indent="-514350">
              <a:buFont typeface="+mj-lt"/>
              <a:buAutoNum type="arabicPeriod" startAt="5"/>
            </a:pPr>
            <a:endParaRPr lang="en-US" sz="2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Inference</a:t>
            </a:r>
            <a:r>
              <a:rPr lang="en-US" sz="2400" dirty="0"/>
              <a:t>: Tests the model on unseen test data and calculates top-k accuracy.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Confusion Matrix</a:t>
            </a:r>
            <a:r>
              <a:rPr lang="en-US" sz="2400" dirty="0"/>
              <a:t>: Generates and visualizes a confusion matrix to analyze misclassifications.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Per-Class Accuracy</a:t>
            </a:r>
            <a:r>
              <a:rPr lang="en-US" sz="2400" dirty="0"/>
              <a:t>: Evaluates accuracy for each fossil category.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C525A-6040-F337-1651-86295721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75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D4737-CF28-68C4-D7FD-5A927187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01A9-94A5-F1E1-A0E8-55834590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Script: Fossil Classification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268B3-CDCB-9931-D2E3-F287FEC8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2800" b="1" dirty="0"/>
              <a:t>Prediction</a:t>
            </a:r>
          </a:p>
          <a:p>
            <a:pPr marL="514350" indent="-514350">
              <a:buFont typeface="+mj-lt"/>
              <a:buAutoNum type="arabicPeriod" startAt="6"/>
            </a:pPr>
            <a:endParaRPr lang="en-US" sz="2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Single Image Prediction</a:t>
            </a:r>
            <a:r>
              <a:rPr lang="en-US" sz="2400" dirty="0"/>
              <a:t>: Predicts the class of a single test image and visualizes the results.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Class-Specific Evaluation</a:t>
            </a:r>
            <a:r>
              <a:rPr lang="en-US" sz="2400" dirty="0"/>
              <a:t>: Displays predictions for randomly selected images from specific fossil categories.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F2529-5AEF-7F42-1DBD-8247DE66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77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F268-4D83-061A-2405-6580DDDAC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CDED2-24E8-5830-4EC3-25D0A62F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Image 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Concepts: Computer Vision, Supervised Classification, Transfer Learning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ResNet models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VGG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Framework: Pytorch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New Libraries: </a:t>
            </a:r>
            <a:r>
              <a:rPr lang="en-US" sz="2400" dirty="0" err="1"/>
              <a:t>Plotly</a:t>
            </a:r>
            <a:r>
              <a:rPr lang="en-US" sz="2400" dirty="0"/>
              <a:t>, Pillow, </a:t>
            </a:r>
            <a:r>
              <a:rPr lang="en-US" sz="2400" dirty="0" err="1"/>
              <a:t>Torchvision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Hands-on exercise (group work)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https://github.com/AthanasiosNathanail/Fossil-Image-Classification-with-Pytorch/tree/main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https://zenodo.org/records/7510741#.Y7voc3ZBwuV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7EA42-412F-9677-D1B6-83192D86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83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7F75C-E499-5969-2167-F46E39AD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E23295-B208-712A-A0E5-F86371B3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Hands-on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54354-5978-806B-FB0C-067254A9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45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C38C48-C086-F1E4-4035-1EB63BDF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FC09CE-D159-0541-30FC-5D8ED5E5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Retrain the script with your parameters and manipulate data to get the highest possible accuracy.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Select images for </a:t>
            </a:r>
            <a:r>
              <a:rPr lang="en-US" sz="2400" dirty="0" err="1"/>
              <a:t>train,val,test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Test images can be downloaded from Google if you want to test the model’s ability further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Select a different model architecture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ResNet</a:t>
            </a:r>
            <a:r>
              <a:rPr lang="en-US" sz="2000" dirty="0"/>
              <a:t> 18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ResNet</a:t>
            </a:r>
            <a:r>
              <a:rPr lang="en-US" sz="2000" dirty="0"/>
              <a:t> 34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ResNet</a:t>
            </a:r>
            <a:r>
              <a:rPr lang="en-US" sz="2000" dirty="0"/>
              <a:t> 50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VGG 16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VGG 19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95D47-843B-FAA8-490F-473B0C91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55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8C24B-4F79-506D-7760-D78C2126C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AD7DE-E248-7D3C-ECA4-E9D7C513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D490-A4DE-A876-C3FA-6E085C717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2"/>
              </a:rPr>
              <a:t>https://pytorch.org/get-started/locally/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3"/>
              </a:rPr>
              <a:t>https://github.com/AthanasiosNathanail/Image-Classification-with-Pytorch-on-a-Custom-Dataset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4"/>
              </a:rPr>
              <a:t>https://github.com/AthanasiosNathanail/Fossil-Image-Classification-with-Pytorch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5"/>
              </a:rPr>
              <a:t>https://zenodo.org/records/7510741#.Y7voc3ZBwuV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5051B-5B14-DCEF-49E2-4E79C5C6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63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F268-4D83-061A-2405-6580DDDAC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#5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CDED2-24E8-5830-4EC3-25D0A62F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https://forms.office.com/Pages/ResponsePage.aspx?id=4AlymbMJI0aaTXavpEpnXEj2nWIBKVdEhTERwugcImJUM0FVNUVQRUFQWks3TDZWUDNWWjI4UEU0Sy4u</a:t>
            </a:r>
            <a:r>
              <a:rPr lang="en-US" dirty="0"/>
              <a:t> fix</a:t>
            </a:r>
          </a:p>
          <a:p>
            <a:endParaRPr lang="en-US" dirty="0"/>
          </a:p>
          <a:p>
            <a:pPr algn="ctr"/>
            <a:r>
              <a:rPr lang="en-US" sz="5400" dirty="0"/>
              <a:t>Thank you!</a:t>
            </a:r>
          </a:p>
          <a:p>
            <a:pPr algn="ctr"/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7EA42-412F-9677-D1B6-83192D86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0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F268-4D83-061A-2405-6580DDDAC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November’s Workshops (Tentative)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CDED2-24E8-5830-4EC3-25D0A62F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Workshop #5 (11/6/2024): Image Classification with Deep Neural Networks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Workshop #6 (11/13/2024): ??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Workshop #7 (11/20/2024): Automated Velocity Picking with ML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7EA42-412F-9677-D1B6-83192D86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3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AEF7E-7B53-1ECB-BD34-04F960212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CA86-DAAF-4E1E-AC3B-20B39E36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E583-F46C-DC7B-2300-3DD8B8A45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Computer Vision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Supervised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Transfer learning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0FFF5-8B4B-EC56-A8F9-F08DE5FE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189F9-93EB-888B-ACF5-14994F39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157" y="2084832"/>
            <a:ext cx="7006843" cy="244875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8596A5A-7EAA-86E4-EFC6-3CA17C8A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156" y="1831426"/>
            <a:ext cx="7181015" cy="37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9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74100-8239-A263-0644-B5728975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8579-043B-3FD9-8069-4DF63A1CC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3DB3-A46D-F683-633E-EA2597DB7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PyTorch</a:t>
            </a:r>
            <a:r>
              <a:rPr lang="en-US" dirty="0"/>
              <a:t> is an open-source machine learning framework developed by Facebook's AI Research lab (FAIR). It provides tools for building and training neural networks with a focus on flexibility, dynamic computation graphs, and ease of use.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https://pytorch.org/get-started/locally/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65097-6230-AA3D-21D3-FC3975F4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A8C7D-6B4B-A749-7538-C83B228A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089" y="3914517"/>
            <a:ext cx="5889822" cy="259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3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78304-D727-351A-5843-89C052BA5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5DDE-FCBC-2809-2D56-FAB0ECB1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vs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9BA62-21C4-F7E5-8A9D-9EACD3A4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24F727-7895-FD27-2C9B-371B3F71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09" y="1692185"/>
            <a:ext cx="6377181" cy="47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0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E24F-66D5-3F9C-3292-788FB5EAE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2B54-AC67-EAD3-2EA8-62CBAA44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libraries: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CA3F2-99E3-5547-9AD2-9B5F567D5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 err="1"/>
              <a:t>Plotly</a:t>
            </a:r>
            <a:r>
              <a:rPr lang="en-US" sz="2400" dirty="0"/>
              <a:t> is an interactive data visualization library for Python, R, MATLAB, and JavaScript. It is well-known for creating dynamic, interactive, and highly customizable plots for web-based dashboards or standalone visualizations.</a:t>
            </a:r>
          </a:p>
          <a:p>
            <a:pPr marL="0" indent="0">
              <a:buNone/>
            </a:pPr>
            <a:r>
              <a:rPr lang="en-US" sz="2400" b="1" dirty="0"/>
              <a:t>Key Features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Interactive Visualizations</a:t>
            </a:r>
            <a:r>
              <a:rPr lang="en-US" sz="2400" dirty="0"/>
              <a:t>: Users can zoom, pan, hover for tooltips, and export plots.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Wide Range of Chart Types</a:t>
            </a:r>
            <a:r>
              <a:rPr lang="en-US" sz="2400" dirty="0"/>
              <a:t>: Basic, Statistical, Financial, Geographical charts, and Customizable Dashboards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Ease of Integration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Animations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Support for Big Data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EC132-A25E-C854-595F-A189D3EA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ECBF1-F7C8-C5AD-7BA7-F640EF7E2210}"/>
              </a:ext>
            </a:extLst>
          </p:cNvPr>
          <p:cNvSpPr txBox="1"/>
          <p:nvPr/>
        </p:nvSpPr>
        <p:spPr>
          <a:xfrm>
            <a:off x="1432560" y="6218212"/>
            <a:ext cx="390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https://plotly.com/python/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BEA93-F123-DE7B-A6CD-AD900077F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066" y="979138"/>
            <a:ext cx="4238267" cy="7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0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E5450-F59C-6CED-C41B-97AD59D22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9C976-1690-47C7-1104-607982F8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libraries: pillow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6C0D-2567-9DBC-3EE9-B3BFC04E4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Pillow</a:t>
            </a:r>
            <a:r>
              <a:rPr lang="en-US" sz="2400" dirty="0"/>
              <a:t> is a </a:t>
            </a:r>
            <a:r>
              <a:rPr lang="en-US" sz="2400" b="1" dirty="0"/>
              <a:t>Python Imaging Library (PIL) fork</a:t>
            </a:r>
            <a:r>
              <a:rPr lang="en-US" sz="2400" dirty="0"/>
              <a:t> that provides easy-to-use methods for opening, manipulating, and saving various image file formats. It's a powerful library widely used in image processing tasks, making it an essential tool for tasks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Image transformation and enhancement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Image filtering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File format conversion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Creating image thumbnails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https://python-pillow.org/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4F7C3-86B2-9142-44F0-20ABAE15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07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167B-979B-D3DF-5A4E-D3D2BE7A0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9C15-D5C8-3BB8-8A83-2B59696F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libraries: </a:t>
            </a:r>
            <a:r>
              <a:rPr lang="en-US" dirty="0" err="1"/>
              <a:t>torchvision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FF092-7863-02F0-A10A-CAD0A3842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Torchvision</a:t>
            </a:r>
            <a:r>
              <a:rPr lang="en-US" dirty="0"/>
              <a:t> is a Python library that provides tools specifically designed to work with image and video data as part of the broader </a:t>
            </a:r>
            <a:r>
              <a:rPr lang="en-US" dirty="0" err="1"/>
              <a:t>PyTorch</a:t>
            </a:r>
            <a:r>
              <a:rPr lang="en-US" dirty="0"/>
              <a:t> ecosystem.</a:t>
            </a:r>
          </a:p>
          <a:p>
            <a:pPr marL="0" indent="0">
              <a:buNone/>
            </a:pPr>
            <a:r>
              <a:rPr lang="en-US" dirty="0"/>
              <a:t>Useful tools: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/>
              <a:t>torchvision.datasets</a:t>
            </a:r>
            <a:r>
              <a:rPr lang="en-US" b="1" dirty="0"/>
              <a:t> </a:t>
            </a:r>
            <a:r>
              <a:rPr lang="en-US" dirty="0"/>
              <a:t>offers preloaded and easily accessible datasets (MNIST (handwritten digits), CIFAR-10, CIFAR-100 (object classification))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/>
              <a:t>torchvision.transforms</a:t>
            </a:r>
            <a:r>
              <a:rPr lang="en-US" b="1" dirty="0"/>
              <a:t> </a:t>
            </a:r>
            <a:r>
              <a:rPr lang="en-US" dirty="0"/>
              <a:t>provides common image transformations to prepare data for training. (Data Augmentation, Normalization, Resizing and Cropping)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/>
              <a:t>torchvision.models</a:t>
            </a:r>
            <a:r>
              <a:rPr lang="en-US" b="1" dirty="0"/>
              <a:t> </a:t>
            </a:r>
            <a:r>
              <a:rPr lang="en-US" dirty="0"/>
              <a:t>provides pre-trained deep learning models for image classification, object detection, and segmentation (</a:t>
            </a:r>
            <a:r>
              <a:rPr lang="nb-NO" dirty="0"/>
              <a:t>ResNet, AlexNet, VGG, DenseNet, MobileNet)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https://pytorch.org/vision/stable/index.html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17889-A519-3900-5E52-84EDF22D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16ABD-A8C7-92D1-F66F-F4CE27ED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086" y="667442"/>
            <a:ext cx="3475080" cy="13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244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1862</TotalTime>
  <Words>1730</Words>
  <Application>Microsoft Office PowerPoint</Application>
  <PresentationFormat>Widescreen</PresentationFormat>
  <Paragraphs>242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CRFM ML Workshop #5  Image Classification with Deep Neural Networks</vt:lpstr>
      <vt:lpstr>Today’s Workshop</vt:lpstr>
      <vt:lpstr>November’s Workshops (Tentative)</vt:lpstr>
      <vt:lpstr>Concepts for Today</vt:lpstr>
      <vt:lpstr>Pytorch framework</vt:lpstr>
      <vt:lpstr>Pytorch vs tensorflow</vt:lpstr>
      <vt:lpstr>New libraries: plotly</vt:lpstr>
      <vt:lpstr>New libraries: pillow</vt:lpstr>
      <vt:lpstr>New libraries: torchvision</vt:lpstr>
      <vt:lpstr>Resnet and vgg models</vt:lpstr>
      <vt:lpstr>Resnet and vgg models</vt:lpstr>
      <vt:lpstr>Resnet and vgg models (Summary)</vt:lpstr>
      <vt:lpstr>Dataset – synthetic fossil images</vt:lpstr>
      <vt:lpstr>Script: Fossil Classification with PyTorch</vt:lpstr>
      <vt:lpstr>Script: Fossil Classification with PyTorch</vt:lpstr>
      <vt:lpstr>Script: Fossil Classification with PyTorch</vt:lpstr>
      <vt:lpstr>Script: Fossil Classification with PyTorch</vt:lpstr>
      <vt:lpstr>Script: Fossil Classification with PyTorch</vt:lpstr>
      <vt:lpstr>Script: Fossil Classification with PyTorch</vt:lpstr>
      <vt:lpstr>Hands-on exercise</vt:lpstr>
      <vt:lpstr>Group Exercise</vt:lpstr>
      <vt:lpstr>Useful links so far</vt:lpstr>
      <vt:lpstr>Workshop #5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Athanasios Nathanail</dc:creator>
  <cp:lastModifiedBy>Athos Nathanail</cp:lastModifiedBy>
  <cp:revision>83</cp:revision>
  <dcterms:created xsi:type="dcterms:W3CDTF">2024-10-01T17:21:36Z</dcterms:created>
  <dcterms:modified xsi:type="dcterms:W3CDTF">2024-11-06T20:19:44Z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